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2"/>
  </p:notesMasterIdLst>
  <p:sldIdLst>
    <p:sldId id="368" r:id="rId2"/>
    <p:sldId id="378" r:id="rId3"/>
    <p:sldId id="411" r:id="rId4"/>
    <p:sldId id="412" r:id="rId5"/>
    <p:sldId id="413" r:id="rId6"/>
    <p:sldId id="407" r:id="rId7"/>
    <p:sldId id="415" r:id="rId8"/>
    <p:sldId id="416" r:id="rId9"/>
    <p:sldId id="417" r:id="rId10"/>
    <p:sldId id="410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 autoAdjust="0"/>
    <p:restoredTop sz="91761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720" y="168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7T06:29:44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86 698 16383,'43'0'0,"-9"0"0,-23 0 0,0 0 0,9 0 0,8 0 0,30 0 0,-1 0 0,7 0 0,15 0 0,-14 0 0,-6 0 0,2 0 0,29 0 0,-33 0 0,-1 0 0,19 0 0,-8 0 0,6 0 0,-12 0 0,20 0 0,-12-5 0,4 4 0,-6-4 0,-1 5 0,16 0 0,-12 0 0,12 0 0,-8 0 0,-6 0 0,13 0 0,-5 0 0,-7 0 0,3 0 0,-5 0 0,1 0 0,6 0 0,-14 0 0,4 5 0,-10-4 0,4 4 0,-7-5 0,-6 4 0,5-3 0,-10 4 0,10-5 0,-11 0 0,5 0 0,0 0 0,-4 0 0,4 0 0,-11 0 0,4 0 0,-5 0 0,1 4 0,10-3 0,-3 2 0,18-3 0,-5 0 0,19 0 0,-10 0 0,19 0 0,-20 0 0,-7 0 0,-2 0 0,3 5 0,-2-5 0,-1 1 0,-3 3 0,23-4 0,-25 0 0,3 0 0,-17 0 0,-1 0 0,-6 0 0,0 0 0,11 0 0,-2 0 0,15 0 0,2 0 0,8 0 0,6 0 0,8 0 0,-13 0 0,11 0 0,-5 0 0,30 0 0,-22 0 0,19 0 0,-41 0 0,-1 0 0,-2 4 0,-4-2 0,5 2 0,1-4 0,-1 0 0,1 5 0,-1-4 0,-6 3 0,5-4 0,-10 0 0,4 0 0,-11 0 0,3 0 0,-8 0 0,9 0 0,-5 5 0,12-4 0,-4 3 0,10-4 0,-5 0 0,7 4 0,-1-2 0,-5 2 0,4-4 0,-11 0 0,22 4 0,-24 1 0,17 0 0,-27-1 0,5 0 0,-1-3 0,-3 7 0,3-7 0,-5 3 0,1 0 0,-1-3 0,-5 2 0,4-3 0,-7 0 0,7 0 0,-4 0 0,5 0 0,0 0 0,1 0 0,-1 0 0,5 0 0,2 0 0,5 0 0,6 0 0,-4 0 0,4 0 0,-6 0 0,0 0 0,0 0 0,-6 0 0,0 0 0,-6 0 0,-4 0 0,-2 0 0,-8 0 0,6 0 0,-3 0 0,0 0 0,6 0 0,-8 0 0,6 0 0,0 0 0,-6 0 0,5 0 0,1 0 0,-1 0 0,9 4 0,-5-3 0,4 7 0,-4-3 0,-2-1 0,-4 3 0,0-6 0,-1 6 0,0-6 0,-4 11 0,0 0 0,-8 6 0,1-1 0,-4-3 0,0 3 0,0-2 0,0 3 0,0-4 0,-4 0 0,-3 1 0,-4-1 0,-4-3 0,0-1 0,1-6 0,-1 0 0,-3-4 0,3 0 0,-7 0 0,10 0 0,-10 0 0,6 0 0,-4 0 0,1 0 0,-2 0 0,-1 0 0,-15 0 0,2 0 0,-15 0 0,5 0 0,-7 0 0,1 0 0,-8 0 0,12 0 0,-10 0 0,18 0 0,0 0 0,2 0 0,4 0 0,-5 0 0,-13 5 0,4-4 0,-18 4 0,18-1 0,-16-3 0,15 3 0,-17-4 0,12 0 0,1 0 0,8 0 0,11 0 0,-4 0 0,14 0 0,-7 0 0,3 0 0,-12 0 0,-7 0 0,-5 0 0,5 0 0,-11 0 0,4 0 0,-7 0 0,-5 0 0,12 0 0,-12 0 0,12 0 0,1 0 0,2 0 0,4 0 0,-20 0 0,5 0 0,-21 0 0,14 0 0,-13 0 0,5 0 0,7 0 0,-10 0 0,17 0 0,-12 0 0,1 0 0,11 0 0,-4 0 0,15 0 0,-1 0 0,1 0 0,-1 0 0,6 0 0,-4 0 0,11 0 0,-5 0 0,11 0 0,1 0 0,1 0 0,3 0 0,-9 0 0,4 0 0,-17 0 0,2 0 0,-16 0 0,-4 0 0,-7 0 0,-8 0 0,14 0 0,-11 0 0,11 0 0,-7 0 0,2 0 0,8 0 0,6 0 0,2 0 0,6 0 0,7 0 0,-5 0 0,4 0 0,-6 5 0,1-4 0,-1 8 0,1-8 0,-8 9 0,6-9 0,-5 8 0,6-8 0,1 9 0,-1-9 0,7 3 0,1-4 0,5 0 0,7 0 0,0 0 0,6 0 0,-6 0 0,5 0 0,-5 0 0,1 0 0,-8 0 0,-24 0 0,7 0 0,-12 0 0,16 0 0,1 0 0,5 0 0,-4 0 0,10 0 0,-4 0 0,6 0 0,0 0 0,0 0 0,0 0 0,0 0 0,-1 0 0,7 0 0,-5 0 0,4 0 0,-5 0 0,-1 0 0,1 0 0,0 0 0,-29 0 0,22 0 0,-35 0 0,33 0 0,-11 0 0,6 0 0,0 0 0,7 0 0,6 0 0,7 0 0,6 0 0,4 0 0,2 0 0,4 0 0,0 0 0,1 0 0,-3 0 0,-1 0 0,3 0 0,-2 0 0,1 0 0,0 0 0,-8 0 0,8-3 0,-8-2 0,3 0 0,0-2 0,-3 2 0,8-3 0,0 3 0,2-2 0,4-1 0,-4-3 0,3-1 0,2-1 0,2 1 0,4-6 0,1 3 0,0 0 0,2-2 0,-2 5 0,3-6 0,0 0 0,0 5 0,0-5 0,0 3 0,0 2 0,0-9 0,0 9 0,0-2 0,0-7 0,0 8 0,0-14 0,0 6 0,0-4 0,0-5 0,-4-2 0,3-5 0,-8 5 0,8 1 0,-3 6 0,1 4 0,2 2 0,-3 7 0,13-1 0,12 18 0,-4-8 0,10 17 0,-19-12 0,7 6 0,7-2 0,-3-1 0,12 0 0,2-4 0,7 0 0,18 0 0,9 0 0,17 0 0,9 0 0,-43 0 0,1 0 0,3 0 0,1 0 0,-2 0 0,-2 0 0,30 0 0,14 0 0,-30 0 0,18 0 0,-9 0 0,-8 0 0,-6 0 0,-8 0 0,-8 0 0,-6 0 0,0 0 0,-5 0 0,-1 0 0,-6 0 0,0 0 0,0 0 0,-4 0 0,3 0 0,-4-4 0,6 3 0,-1-3 0,5 4 0,8-5 0,13 4 0,1-4 0,12 5 0,-12 0 0,12-5 0,-12 4 0,12-4 0,-12 5 0,5 0 0,-7 0 0,1 0 0,-1 0 0,-6 0 0,5 0 0,-4 0 0,5 0 0,1 0 0,-1 0 0,-5-4 0,-2 3 0,-6-3 0,0-1 0,-5 4 0,-2-3 0,-5 0 0,1 3 0,-1-3 0,5 4 0,-3 0 0,8-4 0,-3 3 0,5-8 0,0 8 0,0-7 0,6 2 0,-4 1 0,4-4 0,-6 8 0,0-8 0,-5 4 0,3 0 0,-3 1 0,5 0 0,-5 3 0,4-3 0,-4-1 0,-1 4 0,0-3 0,-1 0 0,-3 3 0,3-4 0,-5 1 0,1 3 0,-6-2 0,9 3 0,-7-4 0,9 3 0,-6-3 0,22 4 0,-16 0 0,28 0 0,-26 0 0,16 0 0,2 0 0,-5 0 0,16 0 0,-15 0 0,16 0 0,-11 0 0,5 0 0,1 0 0,-6 0 0,5 0 0,-7 0 0,1 0 0,-1 0 0,7 0 0,-5 0 0,5 0 0,-6 0 0,-1 0 0,-5 0 0,4 4 0,-11-3 0,17 4 0,-20-5 0,7 0 0,-17 0 0,0 0 0,5 0 0,-3 0 0,9 0 0,-5 0 0,6 0 0,1 0 0,5 0 0,-5 0 0,11 0 0,-4 0 0,-1 0 0,5 0 0,-4 0 0,-1 0 0,5 0 0,-10 0 0,4 0 0,-6 0 0,0 0 0,0 0 0,0 0 0,-5 0 0,3 0 0,-3 0 0,0 0 0,-2 0 0,1 0 0,-5 0 0,0 0 0,-2 4 0,-3-3 0,4 7 0,5-7 0,-3 6 0,3-6 0,-5 7 0,6-7 0,-5 7 0,5-7 0,-6 6 0,0-6 0,0 3 0,1 0 0,-1-3 0,5 3 0,-3-4 0,3 4 0,-5-3 0,6 3 0,-5-4 0,4 0 0,-9 3 0,3-2 0,-8 3 0,4-4 0,-9 0 0,9 0 0,-7 0 0,4 0 0,3 0 0,-11 0 0,11 0 0,-7 0 0,-2 0 0,8 0 0,-73-4 0,25-2 0,-20 4 0,-6-1 0,-32-8 0,16 7 0,-12-1 0,4 1 0,-3-4 0,0 0 0,-4 1 0,-6 1 0,8-1 0,9 0 0,6 0 0,2 0 0,0 0 0,0 0 0,1 0 0,0-3 0,0 0 0,4 2 0,-1 0 0,-6-5 0,-3 0 0,-25 0 0,1 0 0,27 2 0,-2 0 0,0 0 0,-5 0 0,4 2 0,0 0 0,3 2 0,-2-4 0,1 1 0,-1 2 0,4 2 0,13-1 0,2 1 0,-2 0 0,2-1 0,0 1 0,2 0 0,-27-6 0,2 6 0,14 1 0,2 5 0,0-5 0,5 3 0,-6-2 0,8 4 0,-7 0 0,4 0 0,-10 0 0,10 0 0,-4 0 0,6 0 0,1 0 0,5 0 0,-4 0 0,5 0 0,-14 0 0,6 0 0,-5 0 0,6 0 0,7 0 0,1 0 0,11 0 0,-4 4 0,14-3 0,-3 7 0,10-8 0,0 4 0,-5 0 0,4 0 0,-13 5 0,-4 0 0,-12 1 0,-12 1 0,10-1 0,-15 1 0,9 4 0,-12-3 0,-1 9 0,-7-8 0,6 3 0,-6 0 0,14-4 0,-5 4 0,12-6 0,-5 1 0,6-1 0,1-4 0,5-2 0,2-4 0,11 0 0,2 0 0,4 0 0,6 0 0,0 0 0,5 0 0,0 0 0,-5 0 0,0 0 0,-17 0 0,-2 0 0,-6 0 0,-4 0 0,-2 0 0,-8 0 0,-6 0 0,-1 0 0,1 0 0,-16 0 0,11 0 0,-18 0 0,33 0 0,-22 0 0,22 0 0,-17 0 0,13 0 0,1 0 0,14 0 0,1 0 0,11 0 0,1 0 0,11 0 0,0 0 0,2 0 0,6 0 0,-5 0 0,2 4 0,-1 0 0,-2 0 0,3 3 0,-5-6 0,8 6 0,-7-7 0,8 4 0,-7-1 0,-1-2 0,4 2 0,-2 0 0,5-2 0,-6 3 0,2-4 0,2 0 0,-3 0 0,6 0 0,-5 0 0,1 0 0,2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70625D-0C4E-C898-5E13-34C09ADACBFB}"/>
              </a:ext>
            </a:extLst>
          </p:cNvPr>
          <p:cNvSpPr/>
          <p:nvPr userDrawn="1"/>
        </p:nvSpPr>
        <p:spPr>
          <a:xfrm>
            <a:off x="0" y="4482177"/>
            <a:ext cx="9144000" cy="676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03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June, 202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is-I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46B644-2FBC-1C52-1351-08CA35D2F3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5552" y="4606593"/>
            <a:ext cx="1668448" cy="4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i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Advanced</a:t>
            </a: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 Polygenic analysis and Summary 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BA8FC-1324-3E4F-9DCD-B2727AE4FE68}"/>
              </a:ext>
            </a:extLst>
          </p:cNvPr>
          <p:cNvSpPr txBox="1"/>
          <p:nvPr/>
        </p:nvSpPr>
        <p:spPr>
          <a:xfrm>
            <a:off x="1352154" y="3744225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Nick Mancuso</a:t>
            </a:r>
          </a:p>
          <a:p>
            <a:r>
              <a:rPr lang="en-US" dirty="0" err="1"/>
              <a:t>nmancuso@usc.edu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759D5-F64B-324F-9FB4-C9CD4D71AD34}"/>
              </a:ext>
            </a:extLst>
          </p:cNvPr>
          <p:cNvSpPr txBox="1"/>
          <p:nvPr/>
        </p:nvSpPr>
        <p:spPr>
          <a:xfrm>
            <a:off x="5951534" y="3820268"/>
            <a:ext cx="18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Sylvia Shen</a:t>
            </a:r>
          </a:p>
          <a:p>
            <a:r>
              <a:rPr lang="en-US" dirty="0" err="1"/>
              <a:t>shenjiay@usc.edu</a:t>
            </a:r>
            <a:endParaRPr lang="en-US" dirty="0"/>
          </a:p>
        </p:txBody>
      </p:sp>
      <p:pic>
        <p:nvPicPr>
          <p:cNvPr id="5" name="Picture 6" descr="Nicholas Mancuso">
            <a:extLst>
              <a:ext uri="{FF2B5EF4-FFF2-40B4-BE49-F238E27FC236}">
                <a16:creationId xmlns:a16="http://schemas.microsoft.com/office/drawing/2014/main" id="{432A8DE5-EF99-6F4D-85F8-FD1F36625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-148" r="7623" b="23111"/>
          <a:stretch/>
        </p:blipFill>
        <p:spPr bwMode="auto">
          <a:xfrm>
            <a:off x="24861" y="3190407"/>
            <a:ext cx="1197842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65D9-0EB9-D742-BF0B-63C6D617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5F2A-60CE-3146-8301-E7018D32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Thank you! Short break, and then lab!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E4EA17-1814-C34B-8D20-4F7817A657E8}"/>
              </a:ext>
            </a:extLst>
          </p:cNvPr>
          <p:cNvSpPr/>
          <p:nvPr/>
        </p:nvSpPr>
        <p:spPr>
          <a:xfrm>
            <a:off x="3537019" y="3620183"/>
            <a:ext cx="5375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PS</a:t>
            </a:r>
            <a:r>
              <a:rPr lang="en-US" dirty="0"/>
              <a:t>: More Clustering, PCA, and high-dimensional visualization with Dr. Kimberly </a:t>
            </a:r>
            <a:r>
              <a:rPr lang="en-US" dirty="0" err="1"/>
              <a:t>Siegmund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0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727-A470-CA46-A5B9-6DC1A56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4296-67B5-024E-A743-B1E9B199B3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3229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GWAS, PRS, and summary-based integrative analyses</a:t>
            </a:r>
          </a:p>
          <a:p>
            <a:pPr marL="257175" indent="-257175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statistical modeling of PRS and GWAS summary data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GWAS analysis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Integrating PRS as a risk factor</a:t>
            </a:r>
          </a:p>
          <a:p>
            <a:pPr marL="600075" lvl="1" indent="-257175">
              <a:buAutoNum type="arabicPeriod"/>
            </a:pPr>
            <a:r>
              <a:rPr lang="en-US" sz="1800" dirty="0"/>
              <a:t>Integrating SNP-based predicted </a:t>
            </a:r>
            <a:r>
              <a:rPr lang="en-US" sz="1800" dirty="0" err="1"/>
              <a:t>omic</a:t>
            </a:r>
            <a:r>
              <a:rPr lang="en-US" sz="1800" dirty="0"/>
              <a:t> as a risk factor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PRS.</a:t>
            </a:r>
          </a:p>
          <a:p>
            <a:pPr marL="600075" lvl="1" indent="-257175"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268794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727-A470-CA46-A5B9-6DC1A56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4296-67B5-024E-A743-B1E9B199B3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3229"/>
            <a:ext cx="8229600" cy="21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000" dirty="0"/>
              <a:t>Characterize shared pathways using GWAS summary statistics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truncated Singular Value Decomposition</a:t>
            </a:r>
          </a:p>
          <a:p>
            <a:pPr marL="600075" lvl="1" indent="-257175"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117847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0385-E936-C540-A6BB-B6EE04E3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Pleiotropy is </a:t>
            </a:r>
            <a:r>
              <a:rPr lang="en-US" b="1" dirty="0"/>
              <a:t>pervasive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83020-619A-1A4D-815D-C548D5A7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316" y="932599"/>
            <a:ext cx="4474916" cy="3638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EA8F0-7FC3-7E40-8F4D-5DEC4858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8" y="1063229"/>
            <a:ext cx="3726682" cy="1387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35E6B-1349-484B-AC0B-5617A0BCF484}"/>
              </a:ext>
            </a:extLst>
          </p:cNvPr>
          <p:cNvSpPr txBox="1"/>
          <p:nvPr/>
        </p:nvSpPr>
        <p:spPr>
          <a:xfrm>
            <a:off x="283333" y="2507893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N=179k; 220 deep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FDE9D-E04E-B04A-BB18-AAB16334B847}"/>
              </a:ext>
            </a:extLst>
          </p:cNvPr>
          <p:cNvSpPr txBox="1"/>
          <p:nvPr/>
        </p:nvSpPr>
        <p:spPr>
          <a:xfrm>
            <a:off x="373768" y="3116483"/>
            <a:ext cx="3921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Question</a:t>
            </a:r>
            <a:r>
              <a:rPr lang="en-US" sz="2000" dirty="0"/>
              <a:t>: how can we characterize shared genetic components?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823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8494-0F5E-BE4B-8A70-A2875EC3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Thought Experiment Pt I: </a:t>
            </a:r>
            <a:r>
              <a:rPr lang="en-US" sz="3600" i="1" dirty="0"/>
              <a:t>Think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30EE8-0409-6F46-AA1E-66550B3B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Goal</a:t>
            </a:r>
            <a:r>
              <a:rPr lang="en-US" sz="2400" dirty="0"/>
              <a:t>: characterize shared genetic components across large number of phenotypes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Constraints</a:t>
            </a:r>
            <a:r>
              <a:rPr lang="en-US" sz="2400" dirty="0"/>
              <a:t>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Needs to be fast </a:t>
            </a:r>
            <a:r>
              <a:rPr lang="en-US" sz="2000" dirty="0">
                <a:sym typeface="Wingdings" pitchFamily="2" charset="2"/>
              </a:rPr>
              <a:t> use GWAS summary data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focus on signal  keep only SNPs w/ P &lt; 5e-8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… find … shared … genetic components ?</a:t>
            </a:r>
            <a:endParaRPr lang="en-US" sz="2000" dirty="0"/>
          </a:p>
          <a:p>
            <a:pPr marL="85725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1AE03-C853-9647-8B23-F30C64EBD96C}"/>
              </a:ext>
            </a:extLst>
          </p:cNvPr>
          <p:cNvSpPr txBox="1"/>
          <p:nvPr/>
        </p:nvSpPr>
        <p:spPr>
          <a:xfrm>
            <a:off x="3660917" y="4102814"/>
            <a:ext cx="91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1192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Impose linear model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nary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dirty="0"/>
                  <a:t>or in matrix notation,</a:t>
                </a:r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800" dirty="0"/>
                  <a:t> 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  <a:blipFill>
                <a:blip r:embed="rId2"/>
                <a:stretch>
                  <a:fillRect l="-1698"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C99574C-4921-F040-8EA3-4C27F0AD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Recap: Multi-variate 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/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using weighted least squares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  <a:blipFill>
                <a:blip r:embed="rId3"/>
                <a:stretch>
                  <a:fillRect l="-1908" t="-11905" r="-95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ACEB00-0E8B-194F-B405-9DF9B778000A}"/>
              </a:ext>
            </a:extLst>
          </p:cNvPr>
          <p:cNvSpPr/>
          <p:nvPr/>
        </p:nvSpPr>
        <p:spPr>
          <a:xfrm>
            <a:off x="4572000" y="4193413"/>
            <a:ext cx="462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Burgess, et al. </a:t>
            </a:r>
            <a:r>
              <a:rPr lang="en-US" sz="1200" i="1" dirty="0">
                <a:solidFill>
                  <a:srgbClr val="2A2A2A"/>
                </a:solidFill>
                <a:latin typeface="Source Sans Pro" panose="020B0503030403020204" pitchFamily="34" charset="0"/>
              </a:rPr>
              <a:t>American Journal of Epidemiology </a:t>
            </a:r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2015;</a:t>
            </a:r>
          </a:p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Jiang, …, Mancuso, …, Conti. </a:t>
            </a:r>
            <a:r>
              <a:rPr lang="en-US" sz="1200" i="1" dirty="0"/>
              <a:t>American Journal of Epidemiology. </a:t>
            </a:r>
            <a:r>
              <a:rPr lang="en-US" sz="1200" dirty="0"/>
              <a:t>2020.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DAFEA3-C5C5-AD43-BDF9-1EF8DE1C431D}"/>
                  </a:ext>
                </a:extLst>
              </p14:cNvPr>
              <p14:cNvContentPartPr/>
              <p14:nvPr/>
            </p14:nvContentPartPr>
            <p14:xfrm>
              <a:off x="4653400" y="2790004"/>
              <a:ext cx="2815920" cy="40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DAFEA3-C5C5-AD43-BDF9-1EF8DE1C43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9400" y="2682364"/>
                <a:ext cx="2923560" cy="6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5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8494-0F5E-BE4B-8A70-A2875EC3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Thought Experiment Pt II: </a:t>
            </a:r>
            <a:r>
              <a:rPr lang="en-US" sz="3600" i="1" dirty="0"/>
              <a:t>Think Harder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30EE8-0409-6F46-AA1E-66550B3B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Goal</a:t>
            </a:r>
            <a:r>
              <a:rPr lang="en-US" sz="2400" dirty="0"/>
              <a:t>: characterize shared genetic components across large number of phenotypes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Constraints</a:t>
            </a:r>
            <a:r>
              <a:rPr lang="en-US" sz="2400" dirty="0"/>
              <a:t>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Needs to be fast </a:t>
            </a:r>
            <a:r>
              <a:rPr lang="en-US" sz="2000" dirty="0">
                <a:sym typeface="Wingdings" pitchFamily="2" charset="2"/>
              </a:rPr>
              <a:t> use GWAS summary data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focus on signal  keep only SNPs w/ P &lt; 5e-8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… find … shared … genetic components ?</a:t>
            </a:r>
            <a:endParaRPr lang="en-US" sz="2000" dirty="0"/>
          </a:p>
          <a:p>
            <a:pPr marL="85725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1AE03-C853-9647-8B23-F30C64EBD96C}"/>
              </a:ext>
            </a:extLst>
          </p:cNvPr>
          <p:cNvSpPr txBox="1"/>
          <p:nvPr/>
        </p:nvSpPr>
        <p:spPr>
          <a:xfrm>
            <a:off x="3660917" y="4102814"/>
            <a:ext cx="91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50741-3442-2C40-B3DD-33DB23E6A755}"/>
              </a:ext>
            </a:extLst>
          </p:cNvPr>
          <p:cNvSpPr txBox="1"/>
          <p:nvPr/>
        </p:nvSpPr>
        <p:spPr>
          <a:xfrm>
            <a:off x="6601767" y="28235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4057-EE7F-B84A-A300-D5BBBFA7C175}"/>
              </a:ext>
            </a:extLst>
          </p:cNvPr>
          <p:cNvSpPr txBox="1"/>
          <p:nvPr/>
        </p:nvSpPr>
        <p:spPr>
          <a:xfrm>
            <a:off x="7748954" y="323724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🆗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93749-5F2C-EA4A-A202-798CB42401F6}"/>
              </a:ext>
            </a:extLst>
          </p:cNvPr>
          <p:cNvSpPr txBox="1"/>
          <p:nvPr/>
        </p:nvSpPr>
        <p:spPr>
          <a:xfrm>
            <a:off x="4572000" y="41028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121787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57D5-B03D-8D4A-8970-EB919ED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Thought Experiment Pt III: </a:t>
            </a:r>
            <a:r>
              <a:rPr lang="en-US" sz="2400" i="1" dirty="0"/>
              <a:t>Think Hard with a Vengeance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52F8A-FCBF-994B-B402-5C59B5EF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35" y="1363683"/>
            <a:ext cx="3921548" cy="3255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7E3CC5-79ED-4A44-92E4-034A60483F0A}"/>
              </a:ext>
            </a:extLst>
          </p:cNvPr>
          <p:cNvSpPr txBox="1"/>
          <p:nvPr/>
        </p:nvSpPr>
        <p:spPr>
          <a:xfrm>
            <a:off x="457200" y="1786920"/>
            <a:ext cx="4607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can we </a:t>
            </a:r>
            <a:r>
              <a:rPr lang="en-US" sz="2400" b="1" dirty="0"/>
              <a:t>make</a:t>
            </a:r>
            <a:r>
              <a:rPr lang="en-US" sz="2400" dirty="0"/>
              <a:t> of this?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can we </a:t>
            </a:r>
            <a:r>
              <a:rPr lang="en-US" sz="2400" b="1" dirty="0"/>
              <a:t>generalize</a:t>
            </a:r>
            <a:r>
              <a:rPr lang="en-US" sz="2400" dirty="0"/>
              <a:t> this across many SNPs?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to </a:t>
            </a:r>
            <a:r>
              <a:rPr lang="en-US" sz="2400" b="1" dirty="0"/>
              <a:t>keep “interesting directions”</a:t>
            </a:r>
            <a:r>
              <a:rPr lang="en-US" sz="2400" dirty="0"/>
              <a:t> underlying phenotypes?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764F3-4DC0-984D-AE11-B81576560500}"/>
              </a:ext>
            </a:extLst>
          </p:cNvPr>
          <p:cNvSpPr txBox="1"/>
          <p:nvPr/>
        </p:nvSpPr>
        <p:spPr>
          <a:xfrm>
            <a:off x="5358105" y="990392"/>
            <a:ext cx="332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Alert - Simulated Data - Alert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8B9AF-EB09-D149-ADD5-ECED03CC7BAA}"/>
              </a:ext>
            </a:extLst>
          </p:cNvPr>
          <p:cNvSpPr txBox="1"/>
          <p:nvPr/>
        </p:nvSpPr>
        <p:spPr>
          <a:xfrm>
            <a:off x="238470" y="1190447"/>
            <a:ext cx="511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When in doubt, make a plot!</a:t>
            </a:r>
            <a:endParaRPr lang="en-US" sz="2400" i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FF443C-A8FA-2241-A51F-A37D8BEE1BC7}"/>
              </a:ext>
            </a:extLst>
          </p:cNvPr>
          <p:cNvCxnSpPr/>
          <p:nvPr/>
        </p:nvCxnSpPr>
        <p:spPr>
          <a:xfrm flipV="1">
            <a:off x="7022452" y="1678075"/>
            <a:ext cx="1177003" cy="11354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3166BB-96BF-2647-B218-B9425CF5F109}"/>
              </a:ext>
            </a:extLst>
          </p:cNvPr>
          <p:cNvCxnSpPr>
            <a:cxnSpLocks/>
          </p:cNvCxnSpPr>
          <p:nvPr/>
        </p:nvCxnSpPr>
        <p:spPr>
          <a:xfrm flipH="1" flipV="1">
            <a:off x="6551525" y="2245806"/>
            <a:ext cx="462418" cy="5777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2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A4E328-3739-214E-93AF-4567A784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8" y="818911"/>
            <a:ext cx="4295672" cy="1651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DEE-AC3E-0845-ADA8-0A2269C7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643"/>
            <a:ext cx="8229600" cy="857250"/>
          </a:xfrm>
        </p:spPr>
        <p:txBody>
          <a:bodyPr/>
          <a:lstStyle/>
          <a:p>
            <a:r>
              <a:rPr lang="en-US" dirty="0" err="1"/>
              <a:t>DeGAs</a:t>
            </a:r>
            <a:r>
              <a:rPr lang="en-US" dirty="0"/>
              <a:t>: Truncated SVD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6F03C-899E-0147-AB87-A5B60861B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58" y="1270970"/>
            <a:ext cx="3816768" cy="3173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4EE03-4EC8-8F4D-B16B-12371C6D59F9}"/>
                  </a:ext>
                </a:extLst>
              </p:cNvPr>
              <p:cNvSpPr txBox="1"/>
              <p:nvPr/>
            </p:nvSpPr>
            <p:spPr>
              <a:xfrm>
                <a:off x="213907" y="2407405"/>
                <a:ext cx="5041381" cy="194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Decomposition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𝑼𝑺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are PCs and loadings</a:t>
                </a:r>
                <a:br>
                  <a:rPr lang="en-US" sz="2000" dirty="0"/>
                </a:b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dirty="0"/>
                  <a:t> are singular values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Truncated limits to top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singular values and corresponding loadings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Is fast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4EE03-4EC8-8F4D-B16B-12371C6D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7" y="2407405"/>
                <a:ext cx="5041381" cy="1947328"/>
              </a:xfrm>
              <a:prstGeom prst="rect">
                <a:avLst/>
              </a:prstGeom>
              <a:blipFill>
                <a:blip r:embed="rId4"/>
                <a:stretch>
                  <a:fillRect l="-1005" t="-129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D69CEC1-8DAF-C340-85FD-4F7C3604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709" y="1331260"/>
            <a:ext cx="3423573" cy="3173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2660C-5232-4D4D-9F0B-A3B787674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540" y="832874"/>
            <a:ext cx="3586742" cy="39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8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66001</TotalTime>
  <Words>438</Words>
  <Application>Microsoft Macintosh PowerPoint</Application>
  <PresentationFormat>On-screen Show (16:9)</PresentationFormat>
  <Paragraphs>68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Source Sans Pro</vt:lpstr>
      <vt:lpstr>1_Office Theme</vt:lpstr>
      <vt:lpstr>PowerPoint Presentation</vt:lpstr>
      <vt:lpstr>Recap</vt:lpstr>
      <vt:lpstr>Goals</vt:lpstr>
      <vt:lpstr>Pleiotropy is pervasive</vt:lpstr>
      <vt:lpstr>Thought Experiment Pt I: Think Hard</vt:lpstr>
      <vt:lpstr>Recap: Multi-variate MR</vt:lpstr>
      <vt:lpstr>Thought Experiment Pt II: Think Harder</vt:lpstr>
      <vt:lpstr>Thought Experiment Pt III: Think Hard with a Vengeance</vt:lpstr>
      <vt:lpstr>DeGAs: Truncated SVD</vt:lpstr>
      <vt:lpstr>Questions?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Mancuso, Nicholas</cp:lastModifiedBy>
  <cp:revision>1746</cp:revision>
  <cp:lastPrinted>2021-06-04T01:29:19Z</cp:lastPrinted>
  <dcterms:created xsi:type="dcterms:W3CDTF">2017-08-10T22:08:10Z</dcterms:created>
  <dcterms:modified xsi:type="dcterms:W3CDTF">2024-06-12T17:47:46Z</dcterms:modified>
</cp:coreProperties>
</file>